
<file path=[Content_Types].xml><?xml version="1.0" encoding="utf-8"?>
<Types xmlns="http://schemas.openxmlformats.org/package/2006/content-types">
  <Default Extension="xml" ContentType="application/vnd.openxmlformats-package.core-properties+xml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1257df97d84c4649" /><Relationship Type="http://schemas.openxmlformats.org/officeDocument/2006/relationships/extended-properties" Target="/docProps/app.xml" Id="R7bb0521494514e78" /><Relationship Type="http://schemas.openxmlformats.org/officeDocument/2006/relationships/officeDocument" Target="/ppt/presentation.xml" Id="Rfae9f4843c074f4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cf0e28112de7413a"/>
  </p:sldMasterIdLst>
  <p:notesMasterIdLst>
    <p:notesMasterId xmlns:r="http://schemas.openxmlformats.org/officeDocument/2006/relationships" r:id="Rbb1531c66f084697"/>
  </p:notesMasterIdLst>
  <p:sldIdLst>
    <p:sldId xmlns:r="http://schemas.openxmlformats.org/officeDocument/2006/relationships" id="256" r:id="R40b6af30e60b43d6"/>
  </p:sldIdLst>
  <p:sldSz cx="30276000" cy="42804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c0f81360a2640b4" /><Relationship Type="http://schemas.openxmlformats.org/officeDocument/2006/relationships/slideMaster" Target="/ppt/slideMasters/slideMaster1.xml" Id="Rcf0e28112de7413a" /><Relationship Type="http://schemas.openxmlformats.org/officeDocument/2006/relationships/notesMaster" Target="/ppt/notesMasters/notesMaster1.xml" Id="Rbb1531c66f084697" /><Relationship Type="http://schemas.openxmlformats.org/officeDocument/2006/relationships/presProps" Target="/ppt/presProps.xml" Id="R83fefbd269ab4a7a" /><Relationship Type="http://schemas.openxmlformats.org/officeDocument/2006/relationships/tableStyles" Target="/ppt/tableStyles.xml" Id="Raa036166be1c4818" /><Relationship Type="http://schemas.openxmlformats.org/officeDocument/2006/relationships/slide" Target="/ppt/slides/slide1.xml" Id="R40b6af30e60b43d6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d9d9748d6ab74dc7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c30709a3b5724366" /><Relationship Type="http://schemas.openxmlformats.org/officeDocument/2006/relationships/notesMaster" Target="/ppt/notesMasters/notesMaster1.xml" Id="Rc3d875e6137e446d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Șablon FEFSTIM. Format A0 vertical: 84,1 × 118,9 cm. Înlocuiți toate textele dintre paranteze și inserați sigla originală a instituției sau ștergeți marcajul. Zonele pentru figuri sunt rezervate conținutului autorilor. Pentru lucrări aplicative, adaptați secțiunile la: introducere, context/intervenție, fundamentare teoretică, implicații practice și discuții. Limita de 250 de cuvinte și omiterea listei de referințe se aplică rezumatului pentru înscriere.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5a74d85b6ce44b67" /></Relationships>
</file>

<file path=ppt/slideLayouts/slideLayout1.xml><?xml version="1.0" encoding="utf-8"?>
<p:sldLayout xmlns:p="http://schemas.openxmlformats.org/presentationml/2006/main" type="title">
  <p:cSld name="Title Slide"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2346e6d085db4926" /><Relationship Type="http://schemas.openxmlformats.org/officeDocument/2006/relationships/slideLayout" Target="/ppt/slideLayouts/slideLayout1.xml" Id="Rc36553d94d564d55" /></Relationships>
</file>

<file path=ppt/slideMasters/slideMaster1.xml><?xml version="1.0" encoding="utf-8"?>
<p:sldMaster xmlns:p="http://schemas.openxmlformats.org/presentationml/2006/main">
  <p:cSld name="Master"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c36553d94d564d55"/>
  </p:sldLayoutIdLst>
  <p:txStyles>
    <p:titleStyle>
      <a:lvl1pPr xmlns:a="http://schemas.openxmlformats.org/drawingml/2006/main" algn="l">
        <a:lnSpc>
          <a:spcPct val="90000"/>
        </a:lnSpc>
        <a:spcBef>
          <a:spcPts val="0"/>
        </a:spcBef>
        <a:buNone/>
        <a:defRPr sz="4400">
          <a:solidFill>
            <a:schemeClr val="tx1"/>
          </a:solidFill>
          <a:latin typeface="+mj-lt"/>
          <a:ea typeface="+mj-lt"/>
          <a:cs typeface="+mj-lt"/>
        </a:defRPr>
      </a:lvl1pPr>
    </p:titleStyle>
    <p:bodyStyle>
      <a:lvl1pPr xmlns:a="http://schemas.openxmlformats.org/drawingml/2006/main" marL="228600" indent="-228600" algn="l">
        <a:lnSpc>
          <a:spcPct val="90000"/>
        </a:lnSpc>
        <a:spcBef>
          <a:spcPts val="1000"/>
        </a:spcBef>
        <a:buChar char="•"/>
        <a:defRPr sz="2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685800" indent="-228600" algn="l">
        <a:lnSpc>
          <a:spcPct val="90000"/>
        </a:lnSpc>
        <a:spcBef>
          <a:spcPts val="500"/>
        </a:spcBef>
        <a:buChar char="•"/>
        <a:defRPr sz="24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1143000" indent="-228600" algn="l">
        <a:lnSpc>
          <a:spcPct val="90000"/>
        </a:lnSpc>
        <a:spcBef>
          <a:spcPts val="500"/>
        </a:spcBef>
        <a:buChar char="•"/>
        <a:defRPr sz="20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600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20574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5146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9718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4290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886200" indent="-228600" algn="l">
        <a:lnSpc>
          <a:spcPct val="90000"/>
        </a:lnSpc>
        <a:spcBef>
          <a:spcPts val="500"/>
        </a:spcBef>
        <a:buChar char="•"/>
        <a:defRPr sz="1800">
          <a:solidFill>
            <a:schemeClr val="tx1"/>
          </a:solidFill>
          <a:latin typeface="+mn-lt"/>
          <a:ea typeface="+mn-lt"/>
          <a:cs typeface="+mn-lt"/>
        </a:defRPr>
      </a:lvl9pPr>
    </p:bodyStyle>
    <p:otherStyle>
      <a:lvl1pPr xmlns:a="http://schemas.openxmlformats.org/drawingml/2006/main" marL="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1pPr>
      <a:lvl2pPr xmlns:a="http://schemas.openxmlformats.org/drawingml/2006/main" marL="457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2pPr>
      <a:lvl3pPr xmlns:a="http://schemas.openxmlformats.org/drawingml/2006/main" marL="914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3pPr>
      <a:lvl4pPr xmlns:a="http://schemas.openxmlformats.org/drawingml/2006/main" marL="1371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4pPr>
      <a:lvl5pPr xmlns:a="http://schemas.openxmlformats.org/drawingml/2006/main" marL="18288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5pPr>
      <a:lvl6pPr xmlns:a="http://schemas.openxmlformats.org/drawingml/2006/main" marL="22860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6pPr>
      <a:lvl7pPr xmlns:a="http://schemas.openxmlformats.org/drawingml/2006/main" marL="27432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7pPr>
      <a:lvl8pPr xmlns:a="http://schemas.openxmlformats.org/drawingml/2006/main" marL="32004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8pPr>
      <a:lvl9pPr xmlns:a="http://schemas.openxmlformats.org/drawingml/2006/main" marL="3657600" algn="l">
        <a:buNone/>
        <a:defRPr sz="1800">
          <a:solidFill>
            <a:schemeClr val="tx1"/>
          </a:solidFill>
          <a:latin typeface="+mn-lt"/>
          <a:ea typeface="+mn-lt"/>
          <a:cs typeface="+mn-lt"/>
        </a:defRPr>
      </a:lvl9pPr>
    </p:otherStyle>
  </p:txStyles>
</p:sldMaster>
</file>

<file path=ppt/slideMasters/theme/theme2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1.xml" Id="R2e1d7e9442d340d8" /><Relationship Type="http://schemas.openxmlformats.org/officeDocument/2006/relationships/notesSlide" Target="/ppt/notesSlides/notesSlide1.xml" Id="R328b8df69f9c464a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FFFFFF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5" name="">
            <a:extLst xmlns:a="http://schemas.openxmlformats.org/drawingml/2006/main">
              <a:ext uri="{FF2B5EF4-FFF2-40B4-BE49-F238E27FC236}">
                <a16:creationId xmlns:a16="http://schemas.microsoft.com/office/drawing/2014/main" id="{68152EEC-6A0C-4401-820A-9E54072B3D5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904875"/>
            <a:ext cx="22383750" cy="1238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7050" b="1">
                <a:solidFill>
                  <a:srgbClr val="153B52"/>
                </a:solidFill>
                <a:latin typeface="Arial"/>
                <a:ea typeface="Arial"/>
                <a:cs typeface="Arial"/>
              </a:defRPr>
            </a:pPr>
            <a:r>
              <a:rPr sz="7050" b="1">
                <a:solidFill>
                  <a:srgbClr val="153B52"/>
                </a:solidFill>
                <a:latin typeface="Arial"/>
                <a:ea typeface="Arial"/>
                <a:cs typeface="Arial"/>
              </a:rPr>
              <a:t>FEFSTIM</a:t>
            </a:r>
          </a:p>
        </p:txBody>
      </p:sp>
      <p:sp>
        <p:nvSpPr>
          <p:cNvPr id="2" name="">
            <a:extLst xmlns:a="http://schemas.openxmlformats.org/drawingml/2006/main">
              <a:ext uri="{FF2B5EF4-FFF2-40B4-BE49-F238E27FC236}">
                <a16:creationId xmlns:a16="http://schemas.microsoft.com/office/drawing/2014/main" id="{F9B40C2D-3A97-4355-82ED-85131A221F0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4765000" y="1143000"/>
            <a:ext cx="4191000" cy="1047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00" b="0">
                <a:solidFill>
                  <a:srgbClr val="6B7780"/>
                </a:solidFill>
                <a:latin typeface="Arial"/>
                <a:ea typeface="Arial"/>
                <a:cs typeface="Arial"/>
              </a:defRPr>
            </a:pPr>
            <a:r>
              <a:rPr sz="2700" b="0">
                <a:solidFill>
                  <a:srgbClr val="6B7780"/>
                </a:solidFill>
                <a:latin typeface="Arial"/>
                <a:ea typeface="Arial"/>
                <a:cs typeface="Arial"/>
              </a:rPr>
              <a:t>[Sigla instituției]</a:t>
            </a:r>
          </a:p>
        </p:txBody>
      </p:sp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BFA7AA7-81C9-42FF-ABF8-5860F7BBA14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952750"/>
            <a:ext cx="27527250" cy="2762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8700" b="1">
                <a:solidFill>
                  <a:srgbClr val="153B52"/>
                </a:solidFill>
                <a:latin typeface="Arial"/>
                <a:ea typeface="Arial"/>
                <a:cs typeface="Arial"/>
              </a:defRPr>
            </a:pPr>
            <a:r>
              <a:rPr sz="8700" b="1">
                <a:solidFill>
                  <a:srgbClr val="153B52"/>
                </a:solidFill>
                <a:latin typeface="Arial"/>
                <a:ea typeface="Arial"/>
                <a:cs typeface="Arial"/>
              </a:rPr>
              <a:t>[TITLUL LUCRĂRII ȘTIINȚIFICE]</a:t>
            </a: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7D029C68-18B4-4278-A277-F3E733C9447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6096000"/>
            <a:ext cx="2752725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0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40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[Prenume Nume¹, Prenume Nume²]</a:t>
            </a:r>
          </a:p>
        </p:txBody>
      </p:sp>
      <p:sp>
        <p:nvSpPr>
          <p:cNvPr id="5" name="">
            <a:extLst xmlns:a="http://schemas.openxmlformats.org/drawingml/2006/main">
              <a:ext uri="{FF2B5EF4-FFF2-40B4-BE49-F238E27FC236}">
                <a16:creationId xmlns:a16="http://schemas.microsoft.com/office/drawing/2014/main" id="{3E8A58ED-50D5-40E9-A582-3ACCE73AB7F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7239000"/>
            <a:ext cx="27527250" cy="114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1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1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[¹ Instituție, oraș, țară; ² Instituție, oraș, țară]</a:t>
            </a:r>
          </a:p>
        </p:txBody>
      </p:sp>
      <p:sp>
        <p:nvSpPr>
          <p:cNvPr id="6" name="">
            <a:extLst xmlns:a="http://schemas.openxmlformats.org/drawingml/2006/main">
              <a:ext uri="{FF2B5EF4-FFF2-40B4-BE49-F238E27FC236}">
                <a16:creationId xmlns:a16="http://schemas.microsoft.com/office/drawing/2014/main" id="{0C38EEFE-6126-4F93-BDC1-4236DC027033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10287000"/>
            <a:ext cx="8667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125" b="1">
                <a:solidFill>
                  <a:srgbClr val="087D85"/>
                </a:solidFill>
                <a:latin typeface="Arial"/>
                <a:ea typeface="Arial"/>
                <a:cs typeface="Arial"/>
              </a:defRPr>
            </a:pPr>
            <a:r>
              <a:rPr sz="4125" b="1">
                <a:solidFill>
                  <a:srgbClr val="087D85"/>
                </a:solidFill>
                <a:latin typeface="Arial"/>
                <a:ea typeface="Arial"/>
                <a:cs typeface="Arial"/>
              </a:rPr>
              <a:t>01  INTRODUCERE ȘI</a:t>
            </a:r>
          </a:p>
          <a:p xmlns:a="http://schemas.openxmlformats.org/drawingml/2006/main">
            <a:pPr>
              <a:defRPr sz="4125" b="1">
                <a:solidFill>
                  <a:srgbClr val="087D85"/>
                </a:solidFill>
                <a:latin typeface="Arial"/>
                <a:ea typeface="Arial"/>
                <a:cs typeface="Arial"/>
              </a:defRPr>
            </a:pPr>
            <a:r>
              <a:rPr sz="4125" b="1">
                <a:solidFill>
                  <a:srgbClr val="087D85"/>
                </a:solidFill>
                <a:latin typeface="Arial"/>
                <a:ea typeface="Arial"/>
                <a:cs typeface="Arial"/>
              </a:rPr>
              <a:t>CADRU TEORETIC</a:t>
            </a:r>
          </a:p>
        </p:txBody>
      </p:sp>
      <p:sp>
        <p:nvSpPr>
          <p:cNvPr id="7" name="">
            <a:extLst xmlns:a="http://schemas.openxmlformats.org/drawingml/2006/main">
              <a:ext uri="{FF2B5EF4-FFF2-40B4-BE49-F238E27FC236}">
                <a16:creationId xmlns:a16="http://schemas.microsoft.com/office/drawing/2014/main" id="{5C7CAD37-0BC1-4618-91C6-91E5F0701C4E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12096750"/>
            <a:ext cx="8667750" cy="609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[Prezentați contextul și relevanța temei.]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[Descrieți conceptele teoretice esențiale și includeți citări în stil APA.]</a:t>
            </a:r>
          </a:p>
        </p:txBody>
      </p:sp>
      <p:sp>
        <p:nvSpPr>
          <p:cNvPr id="8" name="">
            <a:extLst xmlns:a="http://schemas.openxmlformats.org/drawingml/2006/main">
              <a:ext uri="{FF2B5EF4-FFF2-40B4-BE49-F238E27FC236}">
                <a16:creationId xmlns:a16="http://schemas.microsoft.com/office/drawing/2014/main" id="{12B01A46-9CED-44EE-85F3-5DF3DAC22D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19526250"/>
            <a:ext cx="8667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125" b="1">
                <a:solidFill>
                  <a:srgbClr val="087D85"/>
                </a:solidFill>
                <a:latin typeface="Arial"/>
                <a:ea typeface="Arial"/>
                <a:cs typeface="Arial"/>
              </a:defRPr>
            </a:pPr>
            <a:r>
              <a:rPr sz="4125" b="1">
                <a:solidFill>
                  <a:srgbClr val="087D85"/>
                </a:solidFill>
                <a:latin typeface="Arial"/>
                <a:ea typeface="Arial"/>
                <a:cs typeface="Arial"/>
              </a:rPr>
              <a:t>02  SCOP ȘI OBIECTIVE</a:t>
            </a:r>
          </a:p>
        </p:txBody>
      </p:sp>
      <p:sp>
        <p:nvSpPr>
          <p:cNvPr id="9" name="">
            <a:extLst xmlns:a="http://schemas.openxmlformats.org/drawingml/2006/main">
              <a:ext uri="{FF2B5EF4-FFF2-40B4-BE49-F238E27FC236}">
                <a16:creationId xmlns:a16="http://schemas.microsoft.com/office/drawing/2014/main" id="{74471FF1-7FA6-4265-B518-3876BE67C57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1336000"/>
            <a:ext cx="8667750" cy="6096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[Formulați problema de cercetare.]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[Precizați obiectivul principal și întrebările sau ipotezele studiului.]</a:t>
            </a:r>
          </a:p>
        </p:txBody>
      </p:sp>
      <p:sp>
        <p:nvSpPr>
          <p:cNvPr id="10" name="">
            <a:extLst xmlns:a="http://schemas.openxmlformats.org/drawingml/2006/main">
              <a:ext uri="{FF2B5EF4-FFF2-40B4-BE49-F238E27FC236}">
                <a16:creationId xmlns:a16="http://schemas.microsoft.com/office/drawing/2014/main" id="{39CAC70E-3E55-40DF-AEC2-EB24FB6E246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28765500"/>
            <a:ext cx="8667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125" b="1">
                <a:solidFill>
                  <a:srgbClr val="087D85"/>
                </a:solidFill>
                <a:latin typeface="Arial"/>
                <a:ea typeface="Arial"/>
                <a:cs typeface="Arial"/>
              </a:defRPr>
            </a:pPr>
            <a:r>
              <a:rPr sz="4125" b="1">
                <a:solidFill>
                  <a:srgbClr val="087D85"/>
                </a:solidFill>
                <a:latin typeface="Arial"/>
                <a:ea typeface="Arial"/>
                <a:cs typeface="Arial"/>
              </a:rPr>
              <a:t>03  METODOLOGIE</a:t>
            </a:r>
          </a:p>
        </p:txBody>
      </p:sp>
      <p:sp>
        <p:nvSpPr>
          <p:cNvPr id="11" name="">
            <a:extLst xmlns:a="http://schemas.openxmlformats.org/drawingml/2006/main">
              <a:ext uri="{FF2B5EF4-FFF2-40B4-BE49-F238E27FC236}">
                <a16:creationId xmlns:a16="http://schemas.microsoft.com/office/drawing/2014/main" id="{188B3D70-AE3A-43C2-9858-88C01C8B34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30575250"/>
            <a:ext cx="8667750" cy="6858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[Participanți și designul studiului]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[Instrumente și procedură]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[Metode de analiză]</a:t>
            </a:r>
          </a:p>
        </p:txBody>
      </p:sp>
      <p:sp>
        <p:nvSpPr>
          <p:cNvPr id="12" name="">
            <a:extLst xmlns:a="http://schemas.openxmlformats.org/drawingml/2006/main">
              <a:ext uri="{FF2B5EF4-FFF2-40B4-BE49-F238E27FC236}">
                <a16:creationId xmlns:a16="http://schemas.microsoft.com/office/drawing/2014/main" id="{00E3AAA8-A7D1-4221-BD41-DF9C6FA6317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0" y="10287000"/>
            <a:ext cx="8667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125" b="1">
                <a:solidFill>
                  <a:srgbClr val="087D85"/>
                </a:solidFill>
                <a:latin typeface="Arial"/>
                <a:ea typeface="Arial"/>
                <a:cs typeface="Arial"/>
              </a:defRPr>
            </a:pPr>
            <a:r>
              <a:rPr sz="4125" b="1">
                <a:solidFill>
                  <a:srgbClr val="087D85"/>
                </a:solidFill>
                <a:latin typeface="Arial"/>
                <a:ea typeface="Arial"/>
                <a:cs typeface="Arial"/>
              </a:rPr>
              <a:t>04  REZULTATE</a:t>
            </a:r>
          </a:p>
        </p:txBody>
      </p:sp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1F30D92B-D079-4D59-8AE1-F34A6CB5482F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0" y="12096750"/>
            <a:ext cx="8667750" cy="3429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[Rezumați principalele rezultate și evidențiați valorile relevante.]</a:t>
            </a:r>
          </a:p>
        </p:txBody>
      </p:sp>
      <p:sp>
        <p:nvSpPr>
          <p:cNvPr id="14" name="">
            <a:extLst xmlns:a="http://schemas.openxmlformats.org/drawingml/2006/main">
              <a:ext uri="{FF2B5EF4-FFF2-40B4-BE49-F238E27FC236}">
                <a16:creationId xmlns:a16="http://schemas.microsoft.com/office/drawing/2014/main" id="{89E16C70-0D86-4DF5-8326-84C15BD88E3A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0" y="17049750"/>
            <a:ext cx="8667750" cy="523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750" b="0">
                <a:solidFill>
                  <a:srgbClr val="77858C"/>
                </a:solidFill>
                <a:latin typeface="Arial"/>
                <a:ea typeface="Arial"/>
                <a:cs typeface="Arial"/>
              </a:defRPr>
            </a:pPr>
            <a:r>
              <a:rPr sz="3750" b="0">
                <a:solidFill>
                  <a:srgbClr val="77858C"/>
                </a:solidFill>
                <a:latin typeface="Arial"/>
                <a:ea typeface="Arial"/>
                <a:cs typeface="Arial"/>
              </a:rPr>
              <a:t>[INSERAȚI GRAFICUL</a:t>
            </a:r>
          </a:p>
          <a:p xmlns:a="http://schemas.openxmlformats.org/drawingml/2006/main">
            <a:pPr>
              <a:defRPr sz="3750" b="0">
                <a:solidFill>
                  <a:srgbClr val="77858C"/>
                </a:solidFill>
                <a:latin typeface="Arial"/>
                <a:ea typeface="Arial"/>
                <a:cs typeface="Arial"/>
              </a:defRPr>
            </a:pPr>
            <a:r>
              <a:rPr sz="3750" b="0">
                <a:solidFill>
                  <a:srgbClr val="77858C"/>
                </a:solidFill>
                <a:latin typeface="Arial"/>
                <a:ea typeface="Arial"/>
                <a:cs typeface="Arial"/>
              </a:rPr>
              <a:t>SAU TABELUL PRINCIPAL]</a:t>
            </a:r>
          </a:p>
        </p:txBody>
      </p:sp>
      <p:sp>
        <p:nvSpPr>
          <p:cNvPr id="15" name="">
            <a:extLst xmlns:a="http://schemas.openxmlformats.org/drawingml/2006/main">
              <a:ext uri="{FF2B5EF4-FFF2-40B4-BE49-F238E27FC236}">
                <a16:creationId xmlns:a16="http://schemas.microsoft.com/office/drawing/2014/main" id="{20E2C62B-446F-40D7-8AFB-BF52CC6AE4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0" y="22955250"/>
            <a:ext cx="866775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77858C"/>
                </a:solidFill>
                <a:latin typeface="Arial"/>
                <a:ea typeface="Arial"/>
                <a:cs typeface="Arial"/>
              </a:defRPr>
            </a:pPr>
            <a:r>
              <a:rPr sz="2775" b="0">
                <a:solidFill>
                  <a:srgbClr val="77858C"/>
                </a:solidFill>
                <a:latin typeface="Arial"/>
                <a:ea typeface="Arial"/>
                <a:cs typeface="Arial"/>
              </a:rPr>
              <a:t>[Figura 1. Titlu și explicație scurtă]</a:t>
            </a:r>
          </a:p>
        </p:txBody>
      </p:sp>
      <p:sp>
        <p:nvSpPr>
          <p:cNvPr id="16" name="">
            <a:extLst xmlns:a="http://schemas.openxmlformats.org/drawingml/2006/main">
              <a:ext uri="{FF2B5EF4-FFF2-40B4-BE49-F238E27FC236}">
                <a16:creationId xmlns:a16="http://schemas.microsoft.com/office/drawing/2014/main" id="{901F1BC7-4876-4433-8C4B-A4D87FF6A4D1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0" y="27051000"/>
            <a:ext cx="8667750" cy="5238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750" b="0">
                <a:solidFill>
                  <a:srgbClr val="77858C"/>
                </a:solidFill>
                <a:latin typeface="Arial"/>
                <a:ea typeface="Arial"/>
                <a:cs typeface="Arial"/>
              </a:defRPr>
            </a:pPr>
            <a:r>
              <a:rPr sz="3750" b="0">
                <a:solidFill>
                  <a:srgbClr val="77858C"/>
                </a:solidFill>
                <a:latin typeface="Arial"/>
                <a:ea typeface="Arial"/>
                <a:cs typeface="Arial"/>
              </a:rPr>
              <a:t>[INSERAȚI UN AL DOILEA</a:t>
            </a:r>
          </a:p>
          <a:p xmlns:a="http://schemas.openxmlformats.org/drawingml/2006/main">
            <a:pPr>
              <a:defRPr sz="3750" b="0">
                <a:solidFill>
                  <a:srgbClr val="77858C"/>
                </a:solidFill>
                <a:latin typeface="Arial"/>
                <a:ea typeface="Arial"/>
                <a:cs typeface="Arial"/>
              </a:defRPr>
            </a:pPr>
            <a:r>
              <a:rPr sz="3750" b="0">
                <a:solidFill>
                  <a:srgbClr val="77858C"/>
                </a:solidFill>
                <a:latin typeface="Arial"/>
                <a:ea typeface="Arial"/>
                <a:cs typeface="Arial"/>
              </a:rPr>
              <a:t>GRAFIC SAU O IMAGINE]</a:t>
            </a:r>
          </a:p>
        </p:txBody>
      </p:sp>
      <p:sp>
        <p:nvSpPr>
          <p:cNvPr id="17" name="">
            <a:extLst xmlns:a="http://schemas.openxmlformats.org/drawingml/2006/main">
              <a:ext uri="{FF2B5EF4-FFF2-40B4-BE49-F238E27FC236}">
                <a16:creationId xmlns:a16="http://schemas.microsoft.com/office/drawing/2014/main" id="{74C7AF56-C1E2-42C1-85BA-3BD545128BA0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0763250" y="32956500"/>
            <a:ext cx="8667750" cy="17145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775" b="0">
                <a:solidFill>
                  <a:srgbClr val="77858C"/>
                </a:solidFill>
                <a:latin typeface="Arial"/>
                <a:ea typeface="Arial"/>
                <a:cs typeface="Arial"/>
              </a:defRPr>
            </a:pPr>
            <a:r>
              <a:rPr sz="2775" b="0">
                <a:solidFill>
                  <a:srgbClr val="77858C"/>
                </a:solidFill>
                <a:latin typeface="Arial"/>
                <a:ea typeface="Arial"/>
                <a:cs typeface="Arial"/>
              </a:rPr>
              <a:t>[Figura 2. Titlu și explicație scurtă]</a:t>
            </a:r>
          </a:p>
        </p:txBody>
      </p:sp>
      <p:sp>
        <p:nvSpPr>
          <p:cNvPr id="18" name="">
            <a:extLst xmlns:a="http://schemas.openxmlformats.org/drawingml/2006/main">
              <a:ext uri="{FF2B5EF4-FFF2-40B4-BE49-F238E27FC236}">
                <a16:creationId xmlns:a16="http://schemas.microsoft.com/office/drawing/2014/main" id="{46AA65E2-2B0C-48C4-9296-7D00007FD93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288250" y="10287000"/>
            <a:ext cx="8667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125" b="1">
                <a:solidFill>
                  <a:srgbClr val="087D85"/>
                </a:solidFill>
                <a:latin typeface="Arial"/>
                <a:ea typeface="Arial"/>
                <a:cs typeface="Arial"/>
              </a:defRPr>
            </a:pPr>
            <a:r>
              <a:rPr sz="4125" b="1">
                <a:solidFill>
                  <a:srgbClr val="087D85"/>
                </a:solidFill>
                <a:latin typeface="Arial"/>
                <a:ea typeface="Arial"/>
                <a:cs typeface="Arial"/>
              </a:rPr>
              <a:t>05  DISCUȚII ȘI</a:t>
            </a:r>
          </a:p>
          <a:p xmlns:a="http://schemas.openxmlformats.org/drawingml/2006/main">
            <a:pPr>
              <a:defRPr sz="4125" b="1">
                <a:solidFill>
                  <a:srgbClr val="087D85"/>
                </a:solidFill>
                <a:latin typeface="Arial"/>
                <a:ea typeface="Arial"/>
                <a:cs typeface="Arial"/>
              </a:defRPr>
            </a:pPr>
            <a:r>
              <a:rPr sz="4125" b="1">
                <a:solidFill>
                  <a:srgbClr val="087D85"/>
                </a:solidFill>
                <a:latin typeface="Arial"/>
                <a:ea typeface="Arial"/>
                <a:cs typeface="Arial"/>
              </a:rPr>
              <a:t>IMPLICAȚII PRACTICE</a:t>
            </a:r>
          </a:p>
        </p:txBody>
      </p:sp>
      <p:sp>
        <p:nvSpPr>
          <p:cNvPr id="19" name="">
            <a:extLst xmlns:a="http://schemas.openxmlformats.org/drawingml/2006/main">
              <a:ext uri="{FF2B5EF4-FFF2-40B4-BE49-F238E27FC236}">
                <a16:creationId xmlns:a16="http://schemas.microsoft.com/office/drawing/2014/main" id="{4C542009-D359-4910-9F2B-2709CAB0EA95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288250" y="12096750"/>
            <a:ext cx="8667750" cy="105727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[Interpretați rezultatele în raport cu obiectivul și literatura de specialitate.]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[Descrieți aplicațiile practice.]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[Menționați limitele studiului.]</a:t>
            </a:r>
          </a:p>
        </p:txBody>
      </p:sp>
      <p:sp>
        <p:nvSpPr>
          <p:cNvPr id="20" name="">
            <a:extLst xmlns:a="http://schemas.openxmlformats.org/drawingml/2006/main">
              <a:ext uri="{FF2B5EF4-FFF2-40B4-BE49-F238E27FC236}">
                <a16:creationId xmlns:a16="http://schemas.microsoft.com/office/drawing/2014/main" id="{56860717-959E-4105-AFB3-121AD6E1A63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288250" y="25146000"/>
            <a:ext cx="8667750" cy="1619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4125" b="1">
                <a:solidFill>
                  <a:srgbClr val="087D85"/>
                </a:solidFill>
                <a:latin typeface="Arial"/>
                <a:ea typeface="Arial"/>
                <a:cs typeface="Arial"/>
              </a:defRPr>
            </a:pPr>
            <a:r>
              <a:rPr sz="4125" b="1">
                <a:solidFill>
                  <a:srgbClr val="087D85"/>
                </a:solidFill>
                <a:latin typeface="Arial"/>
                <a:ea typeface="Arial"/>
                <a:cs typeface="Arial"/>
              </a:rPr>
              <a:t>06  CONCLUZII</a:t>
            </a:r>
          </a:p>
        </p:txBody>
      </p:sp>
      <p:sp>
        <p:nvSpPr>
          <p:cNvPr id="21" name="">
            <a:extLst xmlns:a="http://schemas.openxmlformats.org/drawingml/2006/main">
              <a:ext uri="{FF2B5EF4-FFF2-40B4-BE49-F238E27FC236}">
                <a16:creationId xmlns:a16="http://schemas.microsoft.com/office/drawing/2014/main" id="{571761A2-6FC0-4076-A5A7-77BEBD444D9C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20288250" y="26955750"/>
            <a:ext cx="8667750" cy="809625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[Mesajul principal al lucrării]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[Concluzia esențială]</a:t>
            </a:r>
          </a:p>
          <a:p xmlns:a="http://schemas.openxmlformats.org/drawingml/2006/main">
            <a:r>
              <a:t/>
            </a:r>
          </a:p>
          <a:p xmlns:a="http://schemas.openxmlformats.org/drawingml/2006/main">
            <a:pPr>
              <a:defRPr sz="34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4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[Direcții viitoare, dacă este cazul]</a:t>
            </a:r>
          </a:p>
        </p:txBody>
      </p:sp>
      <p:sp>
        <p:nvSpPr>
          <p:cNvPr id="22" name="">
            <a:extLst xmlns:a="http://schemas.openxmlformats.org/drawingml/2006/main">
              <a:ext uri="{FF2B5EF4-FFF2-40B4-BE49-F238E27FC236}">
                <a16:creationId xmlns:a16="http://schemas.microsoft.com/office/drawing/2014/main" id="{9A05FF46-0AA7-4511-9CD8-11DF67659C6D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38671500"/>
            <a:ext cx="857250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225" b="1">
                <a:solidFill>
                  <a:srgbClr val="087D85"/>
                </a:solidFill>
                <a:latin typeface="Arial"/>
                <a:ea typeface="Arial"/>
                <a:cs typeface="Arial"/>
              </a:defRPr>
            </a:pPr>
            <a:r>
              <a:rPr sz="3225" b="1">
                <a:solidFill>
                  <a:srgbClr val="087D85"/>
                </a:solidFill>
                <a:latin typeface="Arial"/>
                <a:ea typeface="Arial"/>
                <a:cs typeface="Arial"/>
              </a:rPr>
              <a:t>CONTACT</a:t>
            </a:r>
          </a:p>
        </p:txBody>
      </p:sp>
      <p:sp>
        <p:nvSpPr>
          <p:cNvPr id="23" name="">
            <a:extLst xmlns:a="http://schemas.openxmlformats.org/drawingml/2006/main">
              <a:ext uri="{FF2B5EF4-FFF2-40B4-BE49-F238E27FC236}">
                <a16:creationId xmlns:a16="http://schemas.microsoft.com/office/drawing/2014/main" id="{3F46872C-31C1-4D9B-B92B-D05AE130B732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39624000"/>
            <a:ext cx="20002500" cy="9048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3150" b="0">
                <a:solidFill>
                  <a:srgbClr val="344653"/>
                </a:solidFill>
                <a:latin typeface="Arial"/>
                <a:ea typeface="Arial"/>
                <a:cs typeface="Arial"/>
              </a:defRPr>
            </a:pPr>
            <a:r>
              <a:rPr sz="3150" b="0">
                <a:solidFill>
                  <a:srgbClr val="344653"/>
                </a:solidFill>
                <a:latin typeface="Arial"/>
                <a:ea typeface="Arial"/>
                <a:cs typeface="Arial"/>
              </a:rPr>
              <a:t>[Autor de corespondență și e-mail]</a:t>
            </a:r>
          </a:p>
        </p:txBody>
      </p:sp>
      <p:sp>
        <p:nvSpPr>
          <p:cNvPr id="24" name="">
            <a:extLst xmlns:a="http://schemas.openxmlformats.org/drawingml/2006/main">
              <a:ext uri="{FF2B5EF4-FFF2-40B4-BE49-F238E27FC236}">
                <a16:creationId xmlns:a16="http://schemas.microsoft.com/office/drawing/2014/main" id="{3E524762-B7B8-4329-AC94-6C238D70DF97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1238250" y="40957500"/>
            <a:ext cx="27527250" cy="714375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>
            <a:noAutofit/>
          </a:bodyPr>
          <a:lstStyle xmlns:a="http://schemas.openxmlformats.org/drawingml/2006/main"/>
          <a:p xmlns:a="http://schemas.openxmlformats.org/drawingml/2006/main">
            <a:pPr>
              <a:defRPr sz="2550" b="0">
                <a:solidFill>
                  <a:srgbClr val="77858C"/>
                </a:solidFill>
                <a:latin typeface="Arial"/>
                <a:ea typeface="Arial"/>
                <a:cs typeface="Arial"/>
              </a:defRPr>
            </a:pPr>
            <a:r>
              <a:rPr sz="2550" b="0">
                <a:solidFill>
                  <a:srgbClr val="77858C"/>
                </a:solidFill>
                <a:latin typeface="Arial"/>
                <a:ea typeface="Arial"/>
                <a:cs typeface="Arial"/>
              </a:rPr>
              <a:t>[Finanțare / mulțumiri, dacă este cazul]</a:t>
            </a:r>
          </a:p>
        </p:txBody>
      </p:sp>
    </p:spTree>
    <p:extLst>
      <p:ext uri="{BB962C8B-B14F-4D97-AF65-F5344CB8AC3E}">
        <p14:creationId xmlns:p14="http://schemas.microsoft.com/office/powerpoint/2010/main" val="598845711"/>
      </p:ext>
    </p:extLst>
  </p:cSld>
</p:sld>
</file>

<file path=ppt/theme/theme1.xml><?xml version="1.0" encoding="utf-8"?>
<a:theme xmlns:a="http://schemas.openxmlformats.org/drawingml/2006/main" name="ChatGPT">
  <a:themeElements>
    <a:clrScheme name="ChatGPT">
      <a:dk1>
        <a:srgbClr val="000000"/>
      </a:dk1>
      <a:lt1>
        <a:srgbClr val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Calibri Light"/>
        <a:ea typeface="Calibri Light"/>
        <a:cs typeface="Calibri Light"/>
      </a:majorFont>
      <a:minorFont>
        <a:latin typeface="Calibri"/>
        <a:ea typeface="Calibri"/>
        <a:cs typeface="Calibri"/>
      </a:minorFont>
    </a:fontScheme>
    <a:fmtScheme name="ChatGPT">
      <a:fillStyleLst>
        <a:solidFill>
          <a:schemeClr val="phClr"/>
        </a:solidFill>
        <a:gradFill>
          <a:gsLst>
            <a:gs pos="0">
              <a:schemeClr val="phClr">
                <a:tint val="67000"/>
                <a:lumMod val="110000"/>
                <a:satMod val="105000"/>
              </a:schemeClr>
            </a:gs>
            <a:gs pos="50000">
              <a:schemeClr val="phClr">
                <a:tint val="73000"/>
                <a:lumMod val="105000"/>
                <a:satMod val="103000"/>
              </a:schemeClr>
            </a:gs>
            <a:gs pos="100000">
              <a:schemeClr val="phClr">
                <a:tint val="81000"/>
                <a:lumMod val="105000"/>
                <a:satMod val="109000"/>
              </a:schemeClr>
            </a:gs>
          </a:gsLst>
          <a:lin ang="5400000" scaled="0"/>
        </a:gradFill>
        <a:gradFill>
          <a:gsLst>
            <a:gs pos="0">
              <a:schemeClr val="phClr">
                <a:tint val="94000"/>
                <a:lumMod val="102000"/>
                <a:satMod val="103000"/>
              </a:schemeClr>
            </a:gs>
            <a:gs pos="50000">
              <a:schemeClr val="phClr">
                <a:shade val="100000"/>
                <a:lumMod val="100000"/>
                <a:satMod val="110000"/>
              </a:schemeClr>
            </a:gs>
            <a:gs pos="100000">
              <a:schemeClr val="phClr">
                <a:shade val="78000"/>
                <a:lumMod val="99000"/>
                <a:satMod val="120000"/>
              </a:schemeClr>
            </a:gs>
          </a:gsLst>
          <a:lin ang="5400000" scaled="0"/>
        </a:gradFill>
      </a:fillStyleLst>
      <a:lnStyleLst>
        <a:ln w="12700">
          <a:solidFill>
            <a:schemeClr val="phClr"/>
          </a:solidFill>
          <a:prstDash val="solid"/>
        </a:ln>
        <a:ln w="19050">
          <a:solidFill>
            <a:schemeClr val="phClr"/>
          </a:solidFill>
          <a:prstDash val="solid"/>
        </a:ln>
        <a:ln w="25400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19050" dist="9525" dir="5400000">
              <a:srgbClr val="000000">
                <a:alpha val="6000"/>
              </a:srgbClr>
            </a:outerShdw>
          </a:effectLst>
        </a:effectStyle>
        <a:effectStyle>
          <a:effectLst>
            <a:outerShdw blurRad="28575" dist="9525" dir="5400000">
              <a:srgbClr val="000000">
                <a:alpha val="8000"/>
              </a:srgbClr>
            </a:outerShdw>
          </a:effectLst>
        </a:effectStyle>
        <a:effectStyle>
          <a:effectLst>
            <a:outerShdw blurRad="57150" dist="19050" dir="5400000">
              <a:srgbClr val="000000">
                <a:alpha val="10000"/>
              </a:srgbClr>
            </a:outerShdw>
          </a:effectLst>
        </a:effectStyle>
        <a:effectStyle>
          <a:effectLst>
            <a:outerShdw blurRad="114300" dist="38100" dir="5400000">
              <a:srgbClr val="000000">
                <a:alpha val="12000"/>
              </a:srgbClr>
            </a:outerShdw>
          </a:effectLst>
        </a:effectStyle>
        <a:effectStyle>
          <a:effectLst>
            <a:outerShdw blurRad="171450" dist="57150" dir="5400000">
              <a:srgbClr val="000000">
                <a:alpha val="16000"/>
              </a:srgbClr>
            </a:outerShdw>
          </a:effectLst>
        </a:effectStyle>
        <a:effectStyle>
          <a:effectLst>
            <a:outerShdw blurRad="266700" dist="95250" dir="5400000">
              <a:srgbClr val="000000">
                <a:alpha val="24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hade val="98000"/>
                <a:lumMod val="102000"/>
                <a:satMod val="150000"/>
              </a:schemeClr>
            </a:gs>
            <a:gs pos="50000">
              <a:schemeClr val="phClr">
                <a:tint val="98000"/>
                <a:shade val="90000"/>
                <a:lumMod val="103000"/>
                <a:satMod val="130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2026-09-10T05:31:26.7240000Z</dcterms:created>
  <dcterms:modified xsi:type="dcterms:W3CDTF">2026-09-10T05:31:26.7240000Z</dcterms:modified>
</coreProperties>
</file>